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5BA6"/>
    <a:srgbClr val="555656"/>
    <a:srgbClr val="312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007D51-4450-AF48-A66E-C5AF62067A50}" v="8" dt="2020-09-03T18:21:48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38"/>
    <p:restoredTop sz="94644"/>
  </p:normalViewPr>
  <p:slideViewPr>
    <p:cSldViewPr snapToGrid="0" snapToObjects="1">
      <p:cViewPr varScale="1">
        <p:scale>
          <a:sx n="108" d="100"/>
          <a:sy n="108" d="100"/>
        </p:scale>
        <p:origin x="12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00D5-0DC4-EA4F-A19B-2C89080D9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823CD-7AA7-2C44-8A85-E4A98084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AF851-D6F0-AF42-A0D2-4076A043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07E90-800B-A24A-AADD-A057E405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B8F6E-35AC-8C47-95C8-8165C603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2FA8-E423-824B-956A-78CD705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2DFF9-3D06-4140-A497-993845E18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80C38-4666-9D4D-BC9B-308F38A2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E9E5F-5BFE-7846-8620-17E2CB72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C1ABC-7D1A-5A4A-A70B-9DD3C0C7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0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2BE7A7-BF9F-A845-ACAC-A9CB37B91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EBD17-4AA3-714B-8F6E-233FEE947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5D6FF-7ABB-7B47-A818-99C55EA6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61EC3-DD49-724A-8AD1-ACD77155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0D5FA-3D3C-614D-8A48-501F32AA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7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F92A-FB55-1547-B74B-F319A09F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AD7C-E988-2D46-969D-3B5A7B1D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0AB96-01B2-8E41-918A-ACA98C283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D456B-1B56-9D42-95B3-5CF58A45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3A4A5-E628-1948-A7F3-94D7BEAD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1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150F7-0E14-2844-97BE-4E28DC6B5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99AC-BE58-0E48-BA9A-0E617D57B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E56D9-8D7D-AB4E-ACC0-E585A35A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1A943-6FBF-D449-AABA-6320FF99A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D8168-AF3E-5C4A-AC2A-F96B61CE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2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8C17-93C8-594B-A551-272A359A6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9D663-3423-9F4F-9322-842D9F8BD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AB8E5-3FFC-434F-9E56-2EAAEFB0E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F1D50-8ED4-4243-ACBA-322713BD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187F0-5AFA-DB48-BA65-4734DADE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061D2-B2D6-E341-A38D-3B12534C6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6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E5CE-4F57-BB43-A38C-68380AB7E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5709-69EC-374E-A883-E70A68ED0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4BC08-49C0-2C43-A820-E97AD0E43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404A6-B158-0545-A266-7064085F9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6A581-395B-9B41-BCC0-6D85AEBD86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CD9CD2-9F32-4940-9588-B0CDE433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D6F8F-3C08-B74B-AD90-A1808DB8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8E6ABD-5FBC-2546-A175-8AE32C23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8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8BE4-974D-FC4E-BCE3-EBD3314D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DFB5CD-D342-8744-9043-211EE322E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8F768-EF53-3E49-A323-31DE4892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3EAF61-7733-1947-84DF-1D47BEB7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3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FABB1-8A46-5B48-AA85-BB80C572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76EA0-4FDD-6E4A-8C71-5D5B9A471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DC946-0CA1-D845-807F-CC8B1264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3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85972-FF99-6C4A-99E3-2C8EEAA13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5B766-E55F-4344-AE0C-32872277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B0D81-FE08-1844-A485-D990FC214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A1CBB-E8EF-8442-AC97-76699BA9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09561-0C1D-8B45-960F-25AED9DE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3B48C-14ED-CF41-9EE5-B1F5D6FC2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4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CE4F-7F97-F248-8C5D-8B78E9DD4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5D4F48-B35B-4F4C-8E91-E20301BFE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76624-A38A-EC49-8C6B-DBBFE264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4C561-22EC-6846-B3D7-AC3E2AFD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2379D-5058-5444-B56A-1B47EDAB9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312C-8609-AA40-8B4B-B24185C0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F38C14-888E-0A4D-AF05-B039EB09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45F66-5605-844B-8487-95F61575A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F26A7-9254-3048-93C7-3785F959AA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5F8FF-C8BA-F842-A5D3-688E925790E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31872-098D-2A4B-BA44-C121033F5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3FC60-5C2A-0A46-956C-7E16F4255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1D81-869D-C249-948D-E62D0CC39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F21B18-3047-4840-BDD2-32DBCF90E422}"/>
              </a:ext>
            </a:extLst>
          </p:cNvPr>
          <p:cNvSpPr/>
          <p:nvPr/>
        </p:nvSpPr>
        <p:spPr>
          <a:xfrm>
            <a:off x="-40512" y="0"/>
            <a:ext cx="12273023" cy="6899981"/>
          </a:xfrm>
          <a:prstGeom prst="rect">
            <a:avLst/>
          </a:prstGeom>
          <a:solidFill>
            <a:srgbClr val="312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623673-83BF-E843-9745-18BF52030A3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3060" y="5526534"/>
            <a:ext cx="2425878" cy="656439"/>
          </a:xfrm>
          <a:prstGeom prst="rect">
            <a:avLst/>
          </a:prstGeom>
        </p:spPr>
      </p:pic>
      <p:sp>
        <p:nvSpPr>
          <p:cNvPr id="6" name="© 2018 Vanco Payment Solutions. All Rights Reserved.">
            <a:extLst>
              <a:ext uri="{FF2B5EF4-FFF2-40B4-BE49-F238E27FC236}">
                <a16:creationId xmlns:a16="http://schemas.microsoft.com/office/drawing/2014/main" id="{370CD465-C795-0A48-96FB-05D549D8E03A}"/>
              </a:ext>
            </a:extLst>
          </p:cNvPr>
          <p:cNvSpPr txBox="1"/>
          <p:nvPr/>
        </p:nvSpPr>
        <p:spPr>
          <a:xfrm>
            <a:off x="4223791" y="6449144"/>
            <a:ext cx="3744417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700">
                <a:latin typeface="Roboto Thin"/>
                <a:ea typeface="Roboto Thin"/>
                <a:cs typeface="Roboto Thin"/>
                <a:sym typeface="Roboto Thin"/>
              </a:defRPr>
            </a:lvl1pPr>
          </a:lstStyle>
          <a:p>
            <a:r>
              <a:rPr lang="en-US" sz="600" b="0" i="1" spc="1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2020 VANCO. ALL RIGHTS RESERVED.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C2C52-1E96-9642-A606-0941BC28FCB1}"/>
              </a:ext>
            </a:extLst>
          </p:cNvPr>
          <p:cNvSpPr txBox="1"/>
          <p:nvPr/>
        </p:nvSpPr>
        <p:spPr>
          <a:xfrm>
            <a:off x="1513347" y="1147440"/>
            <a:ext cx="916530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</a:t>
            </a:r>
            <a:r>
              <a:rPr lang="en-US" sz="4800" b="1" i="1" dirty="0" err="1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sz="4800" b="1" i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</a:t>
            </a:r>
            <a:endParaRPr lang="en-US" sz="4800" dirty="0">
              <a:solidFill>
                <a:srgbClr val="965B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 is the customizable 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eGiving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and payment tool that connects churches with their communities.  </a:t>
            </a:r>
          </a:p>
          <a:p>
            <a:pPr fontAlgn="base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 is easy for church members. You can support seasonal and year-round missions, make one-time gifts or set up recurring donations. Just follow these simple directions when you visit your church’s website.</a:t>
            </a:r>
          </a:p>
        </p:txBody>
      </p:sp>
    </p:spTree>
    <p:extLst>
      <p:ext uri="{BB962C8B-B14F-4D97-AF65-F5344CB8AC3E}">
        <p14:creationId xmlns:p14="http://schemas.microsoft.com/office/powerpoint/2010/main" val="395296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amp, table&#10;&#10;Description automatically generated">
            <a:extLst>
              <a:ext uri="{FF2B5EF4-FFF2-40B4-BE49-F238E27FC236}">
                <a16:creationId xmlns:a16="http://schemas.microsoft.com/office/drawing/2014/main" id="{228EE491-38B4-3A40-9241-68D9498457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13781"/>
            <a:ext cx="12192000" cy="3044219"/>
          </a:xfrm>
          <a:prstGeom prst="rect">
            <a:avLst/>
          </a:prstGeom>
        </p:spPr>
      </p:pic>
      <p:pic>
        <p:nvPicPr>
          <p:cNvPr id="8" name="Picture 7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A69DF8C1-71B8-3E4B-9CA1-C7B5603E3C1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806" y="2258523"/>
            <a:ext cx="7595133" cy="42142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8A0EF-13C9-884C-A561-5C60ECAB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"/>
            <a:ext cx="12192000" cy="1601452"/>
          </a:xfrm>
        </p:spPr>
        <p:txBody>
          <a:bodyPr>
            <a:normAutofit/>
          </a:bodyPr>
          <a:lstStyle/>
          <a:p>
            <a:pPr algn="ctr" fontAlgn="base"/>
            <a:r>
              <a:rPr lang="en-US" sz="4000" b="1" i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b="1" i="1" dirty="0">
                <a:solidFill>
                  <a:srgbClr val="31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Your Funds and Amount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CBA5F0-23DF-E14D-9F70-5B6FDA092F5B}"/>
              </a:ext>
            </a:extLst>
          </p:cNvPr>
          <p:cNvSpPr txBox="1"/>
          <p:nvPr/>
        </p:nvSpPr>
        <p:spPr>
          <a:xfrm>
            <a:off x="2139806" y="1226961"/>
            <a:ext cx="7912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your fund and click the </a:t>
            </a:r>
            <a:r>
              <a:rPr lang="en-US" b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“Donate” 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button. From here, you can choose a donation amount and frequency, then proceed to payment.</a:t>
            </a:r>
          </a:p>
        </p:txBody>
      </p:sp>
    </p:spTree>
    <p:extLst>
      <p:ext uri="{BB962C8B-B14F-4D97-AF65-F5344CB8AC3E}">
        <p14:creationId xmlns:p14="http://schemas.microsoft.com/office/powerpoint/2010/main" val="120942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amp, table&#10;&#10;Description automatically generated">
            <a:extLst>
              <a:ext uri="{FF2B5EF4-FFF2-40B4-BE49-F238E27FC236}">
                <a16:creationId xmlns:a16="http://schemas.microsoft.com/office/drawing/2014/main" id="{228EE491-38B4-3A40-9241-68D9498457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13781"/>
            <a:ext cx="12192000" cy="3044219"/>
          </a:xfrm>
          <a:prstGeom prst="rect">
            <a:avLst/>
          </a:prstGeom>
        </p:spPr>
      </p:pic>
      <p:pic>
        <p:nvPicPr>
          <p:cNvPr id="4" name="Picture 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FA9A2C97-562A-0F46-ABD4-8D6C086A6DF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806" y="2258524"/>
            <a:ext cx="7595133" cy="42142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8A0EF-13C9-884C-A561-5C60ECAB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"/>
            <a:ext cx="12192000" cy="1601452"/>
          </a:xfrm>
        </p:spPr>
        <p:txBody>
          <a:bodyPr>
            <a:normAutofit/>
          </a:bodyPr>
          <a:lstStyle/>
          <a:p>
            <a:pPr algn="ctr" fontAlgn="base"/>
            <a:r>
              <a:rPr lang="en-US" sz="4000" b="1" i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i="1" dirty="0">
                <a:solidFill>
                  <a:srgbClr val="31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Payment Method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CBA5F0-23DF-E14D-9F70-5B6FDA092F5B}"/>
              </a:ext>
            </a:extLst>
          </p:cNvPr>
          <p:cNvSpPr txBox="1"/>
          <p:nvPr/>
        </p:nvSpPr>
        <p:spPr>
          <a:xfrm>
            <a:off x="1827241" y="1226961"/>
            <a:ext cx="853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credit card, debit card or checking account information. If you sign up for a </a:t>
            </a:r>
            <a:r>
              <a:rPr lang="en-US" b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account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you can save your payment information for future donations.  </a:t>
            </a:r>
          </a:p>
        </p:txBody>
      </p:sp>
    </p:spTree>
    <p:extLst>
      <p:ext uri="{BB962C8B-B14F-4D97-AF65-F5344CB8AC3E}">
        <p14:creationId xmlns:p14="http://schemas.microsoft.com/office/powerpoint/2010/main" val="398412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amp, table&#10;&#10;Description automatically generated">
            <a:extLst>
              <a:ext uri="{FF2B5EF4-FFF2-40B4-BE49-F238E27FC236}">
                <a16:creationId xmlns:a16="http://schemas.microsoft.com/office/drawing/2014/main" id="{228EE491-38B4-3A40-9241-68D9498457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13781"/>
            <a:ext cx="12192000" cy="3044219"/>
          </a:xfrm>
          <a:prstGeom prst="rect">
            <a:avLst/>
          </a:prstGeom>
        </p:spPr>
      </p:pic>
      <p:pic>
        <p:nvPicPr>
          <p:cNvPr id="7" name="Picture 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D19116AF-E93F-F04D-AF6E-810662A9854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806" y="2249952"/>
            <a:ext cx="7610580" cy="42228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8A0EF-13C9-884C-A561-5C60ECAB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"/>
            <a:ext cx="12192000" cy="1601452"/>
          </a:xfrm>
        </p:spPr>
        <p:txBody>
          <a:bodyPr>
            <a:normAutofit/>
          </a:bodyPr>
          <a:lstStyle/>
          <a:p>
            <a:pPr algn="ctr" fontAlgn="base"/>
            <a:r>
              <a:rPr lang="en-US" sz="4000" b="1" i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i="1" dirty="0">
                <a:solidFill>
                  <a:srgbClr val="31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Donation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CBA5F0-23DF-E14D-9F70-5B6FDA092F5B}"/>
              </a:ext>
            </a:extLst>
          </p:cNvPr>
          <p:cNvSpPr txBox="1"/>
          <p:nvPr/>
        </p:nvSpPr>
        <p:spPr>
          <a:xfrm>
            <a:off x="1827241" y="1226961"/>
            <a:ext cx="8537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and submit your gift by clicking </a:t>
            </a:r>
            <a:r>
              <a:rPr lang="en-US" b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“Submit”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63510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amp, table&#10;&#10;Description automatically generated">
            <a:extLst>
              <a:ext uri="{FF2B5EF4-FFF2-40B4-BE49-F238E27FC236}">
                <a16:creationId xmlns:a16="http://schemas.microsoft.com/office/drawing/2014/main" id="{228EE491-38B4-3A40-9241-68D9498457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13781"/>
            <a:ext cx="12192000" cy="3044219"/>
          </a:xfrm>
          <a:prstGeom prst="rect">
            <a:avLst/>
          </a:prstGeom>
        </p:spPr>
      </p:pic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19A3230F-4FCF-0F4B-ADD2-3A3B382B4E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4814" y="1947503"/>
            <a:ext cx="7595131" cy="42142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8A0EF-13C9-884C-A561-5C60ECAB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"/>
            <a:ext cx="12192000" cy="1944090"/>
          </a:xfrm>
        </p:spPr>
        <p:txBody>
          <a:bodyPr>
            <a:normAutofit/>
          </a:bodyPr>
          <a:lstStyle/>
          <a:p>
            <a:pPr algn="ctr" fontAlgn="base"/>
            <a:r>
              <a:rPr lang="en-US" b="1" i="1" dirty="0" err="1">
                <a:solidFill>
                  <a:srgbClr val="31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b="1" i="1" dirty="0">
                <a:solidFill>
                  <a:srgbClr val="31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 Account Features </a:t>
            </a:r>
            <a:endParaRPr lang="en-US" sz="4000" b="1" i="1" dirty="0">
              <a:solidFill>
                <a:srgbClr val="3128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CBA5F0-23DF-E14D-9F70-5B6FDA092F5B}"/>
              </a:ext>
            </a:extLst>
          </p:cNvPr>
          <p:cNvSpPr txBox="1"/>
          <p:nvPr/>
        </p:nvSpPr>
        <p:spPr>
          <a:xfrm>
            <a:off x="6966857" y="2274838"/>
            <a:ext cx="4068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your </a:t>
            </a:r>
            <a:r>
              <a:rPr lang="en-US" dirty="0" err="1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 account, you can </a:t>
            </a:r>
            <a:r>
              <a:rPr lang="en-US" b="1" dirty="0">
                <a:solidFill>
                  <a:srgbClr val="965B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your giving history, manage recurring donations or update payment information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 </a:t>
            </a:r>
          </a:p>
          <a:p>
            <a:pPr fontAlgn="base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/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questions about using </a:t>
            </a:r>
            <a:r>
              <a:rPr lang="en-US" dirty="0" err="1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</a:t>
            </a:r>
            <a:r>
              <a:rPr lang="en-US" dirty="0">
                <a:solidFill>
                  <a:srgbClr val="55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Online, please see a member of your church staff. </a:t>
            </a:r>
          </a:p>
        </p:txBody>
      </p:sp>
    </p:spTree>
    <p:extLst>
      <p:ext uri="{BB962C8B-B14F-4D97-AF65-F5344CB8AC3E}">
        <p14:creationId xmlns:p14="http://schemas.microsoft.com/office/powerpoint/2010/main" val="170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3BD14955E6342A3E9203BDB5E43C2" ma:contentTypeVersion="12" ma:contentTypeDescription="Create a new document." ma:contentTypeScope="" ma:versionID="2141e7a0306cee76ff42f75a438a8835">
  <xsd:schema xmlns:xsd="http://www.w3.org/2001/XMLSchema" xmlns:xs="http://www.w3.org/2001/XMLSchema" xmlns:p="http://schemas.microsoft.com/office/2006/metadata/properties" xmlns:ns2="0a3a86ce-7974-437e-9981-8f64dc69078c" xmlns:ns3="18e57926-079b-4809-b646-668886b8ba62" targetNamespace="http://schemas.microsoft.com/office/2006/metadata/properties" ma:root="true" ma:fieldsID="cc90f35243778ca017964a378a6450ad" ns2:_="" ns3:_="">
    <xsd:import namespace="0a3a86ce-7974-437e-9981-8f64dc69078c"/>
    <xsd:import namespace="18e57926-079b-4809-b646-668886b8ba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a86ce-7974-437e-9981-8f64dc690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e57926-079b-4809-b646-668886b8ba6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D8AAD1-551E-400B-9CDD-D684F413598E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18e57926-079b-4809-b646-668886b8ba62"/>
    <ds:schemaRef ds:uri="http://purl.org/dc/terms/"/>
    <ds:schemaRef ds:uri="http://schemas.openxmlformats.org/package/2006/metadata/core-properties"/>
    <ds:schemaRef ds:uri="0a3a86ce-7974-437e-9981-8f64dc69078c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11462D-C32E-403A-853F-A9194FE227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3a86ce-7974-437e-9981-8f64dc69078c"/>
    <ds:schemaRef ds:uri="18e57926-079b-4809-b646-668886b8ba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BEAB7A-7520-4299-A158-E1C28E18A4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1. Select Your Funds and Amount </vt:lpstr>
      <vt:lpstr>2. Enter Payment Method </vt:lpstr>
      <vt:lpstr>3. Complete Donation</vt:lpstr>
      <vt:lpstr>Vanco Online Account Features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 Smith</dc:creator>
  <cp:lastModifiedBy>Dee Richardson</cp:lastModifiedBy>
  <cp:revision>14</cp:revision>
  <dcterms:created xsi:type="dcterms:W3CDTF">2020-05-19T15:26:57Z</dcterms:created>
  <dcterms:modified xsi:type="dcterms:W3CDTF">2020-10-08T11:34:00Z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0x01010017E3BD14955E6342A3E9203BDB5E43C2</vt:lpwstr>
  </property>
</Properties>
</file>